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C9FF"/>
    <a:srgbClr val="A3DEFF"/>
    <a:srgbClr val="FF8181"/>
    <a:srgbClr val="573D33"/>
    <a:srgbClr val="FFB42D"/>
    <a:srgbClr val="FFFFFF"/>
    <a:srgbClr val="FFAFDF"/>
    <a:srgbClr val="FFE43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94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087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4829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249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39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027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6304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6877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2840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2304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3963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40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3CD2D-709D-4513-A187-9D2E7BD6D5E4}" type="datetimeFigureOut">
              <a:rPr kumimoji="1" lang="ja-JP" altLang="en-US" smtClean="0"/>
              <a:t>2019/6/17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C446-CE36-4C27-BDF9-F959B65805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402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8E8BB03E-111B-4208-90CF-6113BFAFAF65}"/>
              </a:ext>
            </a:extLst>
          </p:cNvPr>
          <p:cNvSpPr/>
          <p:nvPr/>
        </p:nvSpPr>
        <p:spPr>
          <a:xfrm>
            <a:off x="320511" y="4920792"/>
            <a:ext cx="6918654" cy="5486400"/>
          </a:xfrm>
          <a:prstGeom prst="roundRect">
            <a:avLst>
              <a:gd name="adj" fmla="val 5155"/>
            </a:avLst>
          </a:prstGeom>
          <a:pattFill prst="wdDnDiag">
            <a:fgClr>
              <a:srgbClr val="A3DEF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3EE733CE-C4A8-4548-B261-483EE78625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81" t="-66" r="8361" b="1"/>
          <a:stretch/>
        </p:blipFill>
        <p:spPr>
          <a:xfrm>
            <a:off x="320511" y="296131"/>
            <a:ext cx="6918654" cy="5369382"/>
          </a:xfrm>
          <a:prstGeom prst="roundRect">
            <a:avLst>
              <a:gd name="adj" fmla="val 6249"/>
            </a:avLst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D21F511A-B43E-4183-BF12-712D346F5C1E}"/>
              </a:ext>
            </a:extLst>
          </p:cNvPr>
          <p:cNvSpPr/>
          <p:nvPr/>
        </p:nvSpPr>
        <p:spPr>
          <a:xfrm>
            <a:off x="320511" y="5361394"/>
            <a:ext cx="6918654" cy="603315"/>
          </a:xfrm>
          <a:prstGeom prst="rect">
            <a:avLst/>
          </a:prstGeom>
          <a:pattFill prst="wdDnDiag">
            <a:fgClr>
              <a:srgbClr val="A3DEF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39044303-2BA7-442D-8736-F52FB7EDF1E3}"/>
              </a:ext>
            </a:extLst>
          </p:cNvPr>
          <p:cNvSpPr/>
          <p:nvPr/>
        </p:nvSpPr>
        <p:spPr>
          <a:xfrm>
            <a:off x="606868" y="4952177"/>
            <a:ext cx="1632462" cy="1632462"/>
          </a:xfrm>
          <a:prstGeom prst="roundRect">
            <a:avLst/>
          </a:prstGeom>
          <a:solidFill>
            <a:srgbClr val="FFB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6ACFA30-EA74-41E3-A1B7-4B35BE94D4D4}"/>
              </a:ext>
            </a:extLst>
          </p:cNvPr>
          <p:cNvSpPr txBox="1"/>
          <p:nvPr/>
        </p:nvSpPr>
        <p:spPr>
          <a:xfrm>
            <a:off x="687844" y="5091359"/>
            <a:ext cx="1467068" cy="1374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000"/>
              </a:lnSpc>
            </a:pPr>
            <a:r>
              <a:rPr kumimoji="1" lang="ja-JP" altLang="en-US" sz="50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採用</a:t>
            </a:r>
            <a:endParaRPr kumimoji="1" lang="en-US" altLang="ja-JP" sz="5000" b="1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5000"/>
              </a:lnSpc>
            </a:pPr>
            <a:r>
              <a:rPr kumimoji="1" lang="ja-JP" altLang="en-US" sz="50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情報</a:t>
            </a:r>
            <a:endParaRPr kumimoji="1" lang="en-US" altLang="ja-JP" sz="5000" b="1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8A7008E-034F-4636-8F96-1598A3B8CC21}"/>
              </a:ext>
            </a:extLst>
          </p:cNvPr>
          <p:cNvSpPr txBox="1"/>
          <p:nvPr/>
        </p:nvSpPr>
        <p:spPr>
          <a:xfrm>
            <a:off x="2350508" y="5409650"/>
            <a:ext cx="378821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000" b="1" dirty="0">
                <a:ln w="190500">
                  <a:solidFill>
                    <a:schemeClr val="bg1"/>
                  </a:solidFill>
                </a:ln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保育教諭</a:t>
            </a:r>
            <a:endParaRPr kumimoji="1" lang="en-US" altLang="ja-JP" sz="7000" b="1" dirty="0">
              <a:ln w="190500">
                <a:solidFill>
                  <a:schemeClr val="bg1"/>
                </a:solidFill>
              </a:ln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6C5D767-55EB-4B02-B1D9-40B6894C8CCD}"/>
              </a:ext>
            </a:extLst>
          </p:cNvPr>
          <p:cNvSpPr txBox="1"/>
          <p:nvPr/>
        </p:nvSpPr>
        <p:spPr>
          <a:xfrm>
            <a:off x="2350508" y="5409650"/>
            <a:ext cx="378821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000" b="1" dirty="0">
                <a:solidFill>
                  <a:srgbClr val="FF818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保育教諭</a:t>
            </a:r>
            <a:endParaRPr kumimoji="1" lang="en-US" altLang="ja-JP" sz="7000" b="1" dirty="0">
              <a:solidFill>
                <a:srgbClr val="FF818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C224380-1D49-45DF-9248-D8403BA6A60C}"/>
              </a:ext>
            </a:extLst>
          </p:cNvPr>
          <p:cNvSpPr/>
          <p:nvPr/>
        </p:nvSpPr>
        <p:spPr>
          <a:xfrm>
            <a:off x="320511" y="9584043"/>
            <a:ext cx="6918654" cy="573563"/>
          </a:xfrm>
          <a:prstGeom prst="rect">
            <a:avLst/>
          </a:prstGeom>
          <a:solidFill>
            <a:srgbClr val="69C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0C98CD1-EC00-4EC4-B626-0285BD454AAF}"/>
              </a:ext>
            </a:extLst>
          </p:cNvPr>
          <p:cNvSpPr txBox="1"/>
          <p:nvPr/>
        </p:nvSpPr>
        <p:spPr>
          <a:xfrm>
            <a:off x="2156660" y="9541958"/>
            <a:ext cx="32752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0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なかよしこども園</a:t>
            </a:r>
            <a:endParaRPr kumimoji="1" lang="en-US" altLang="ja-JP" sz="3000" b="1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609701A-EB53-4266-8343-166F60F4A174}"/>
              </a:ext>
            </a:extLst>
          </p:cNvPr>
          <p:cNvSpPr/>
          <p:nvPr/>
        </p:nvSpPr>
        <p:spPr>
          <a:xfrm>
            <a:off x="84841" y="263950"/>
            <a:ext cx="7343481" cy="952107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F6B86F2-A37F-4C25-B5D1-8C5C8B341EC5}"/>
              </a:ext>
            </a:extLst>
          </p:cNvPr>
          <p:cNvSpPr txBox="1"/>
          <p:nvPr/>
        </p:nvSpPr>
        <p:spPr>
          <a:xfrm>
            <a:off x="619166" y="405325"/>
            <a:ext cx="6340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573D33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こどもたちの未来を支える</a:t>
            </a:r>
            <a:endParaRPr kumimoji="1" lang="en-US" altLang="ja-JP" sz="4000" b="1" dirty="0">
              <a:solidFill>
                <a:srgbClr val="573D33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15A3B513-E926-4421-88D9-52E4D2B20A5E}"/>
              </a:ext>
            </a:extLst>
          </p:cNvPr>
          <p:cNvSpPr/>
          <p:nvPr/>
        </p:nvSpPr>
        <p:spPr>
          <a:xfrm>
            <a:off x="687844" y="6796726"/>
            <a:ext cx="6174869" cy="2554663"/>
          </a:xfrm>
          <a:prstGeom prst="roundRect">
            <a:avLst>
              <a:gd name="adj" fmla="val 127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aphicFrame>
        <p:nvGraphicFramePr>
          <p:cNvPr id="30" name="表 29">
            <a:extLst>
              <a:ext uri="{FF2B5EF4-FFF2-40B4-BE49-F238E27FC236}">
                <a16:creationId xmlns:a16="http://schemas.microsoft.com/office/drawing/2014/main" id="{8A82A748-22C0-4D92-89A0-B3F02FAA7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712045"/>
              </p:ext>
            </p:extLst>
          </p:nvPr>
        </p:nvGraphicFramePr>
        <p:xfrm>
          <a:off x="1008358" y="7015814"/>
          <a:ext cx="5656082" cy="220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5076">
                  <a:extLst>
                    <a:ext uri="{9D8B030D-6E8A-4147-A177-3AD203B41FA5}">
                      <a16:colId xmlns:a16="http://schemas.microsoft.com/office/drawing/2014/main" val="3910994489"/>
                    </a:ext>
                  </a:extLst>
                </a:gridCol>
                <a:gridCol w="4531006">
                  <a:extLst>
                    <a:ext uri="{9D8B030D-6E8A-4147-A177-3AD203B41FA5}">
                      <a16:colId xmlns:a16="http://schemas.microsoft.com/office/drawing/2014/main" val="3066893912"/>
                    </a:ext>
                  </a:extLst>
                </a:gridCol>
              </a:tblGrid>
              <a:tr h="389498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職種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保育教諭（常務教諭）</a:t>
                      </a:r>
                      <a:r>
                        <a:rPr kumimoji="1" lang="en-US" altLang="ja-JP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3</a:t>
                      </a:r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名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387880"/>
                  </a:ext>
                </a:extLst>
              </a:tr>
              <a:tr h="624264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応募資格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幼稚園教員免許・保育士資格　取得（見込）者</a:t>
                      </a:r>
                      <a:endParaRPr kumimoji="1" lang="en-US" altLang="ja-JP" sz="1100" b="0" dirty="0">
                        <a:solidFill>
                          <a:srgbClr val="573D33"/>
                        </a:solidFill>
                        <a:latin typeface="ヒラギノ角ゴ Pro W3" panose="020B0300000000000000" pitchFamily="34" charset="-128"/>
                        <a:ea typeface="ヒラギノ角ゴ Pro W3" panose="020B0300000000000000" pitchFamily="34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教員免許状更新対象者は更新手続きが期限内に行われていること</a:t>
                      </a:r>
                    </a:p>
                    <a:p>
                      <a:endParaRPr kumimoji="1" lang="ja-JP" altLang="en-US" sz="1100" b="0" dirty="0">
                        <a:solidFill>
                          <a:srgbClr val="573D33"/>
                        </a:solidFill>
                        <a:latin typeface="ヒラギノ角ゴ Pro W3" panose="020B0300000000000000" pitchFamily="34" charset="-128"/>
                        <a:ea typeface="ヒラギノ角ゴ Pro W3" panose="020B0300000000000000" pitchFamily="34" charset="-128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191240"/>
                  </a:ext>
                </a:extLst>
              </a:tr>
              <a:tr h="389498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赴任時期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平成</a:t>
                      </a:r>
                      <a:r>
                        <a:rPr kumimoji="1" lang="en-US" altLang="ja-JP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30</a:t>
                      </a:r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年</a:t>
                      </a:r>
                      <a:r>
                        <a:rPr kumimoji="1" lang="en-US" altLang="ja-JP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4</a:t>
                      </a:r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月</a:t>
                      </a:r>
                      <a:r>
                        <a:rPr kumimoji="1" lang="en-US" altLang="ja-JP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1</a:t>
                      </a:r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日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8150124"/>
                  </a:ext>
                </a:extLst>
              </a:tr>
              <a:tr h="800339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勤務地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なかよしこども園</a:t>
                      </a:r>
                      <a:endParaRPr kumimoji="1" lang="en-US" altLang="ja-JP" sz="1100" b="0" dirty="0">
                        <a:solidFill>
                          <a:srgbClr val="573D33"/>
                        </a:solidFill>
                        <a:latin typeface="ヒラギノ角ゴ Pro W3" panose="020B0300000000000000" pitchFamily="34" charset="-128"/>
                        <a:ea typeface="ヒラギノ角ゴ Pro W3" panose="020B0300000000000000" pitchFamily="34" charset="-128"/>
                      </a:endParaRPr>
                    </a:p>
                    <a:p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〒</a:t>
                      </a:r>
                      <a:r>
                        <a:rPr kumimoji="1" lang="en-US" altLang="ja-JP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425-0074</a:t>
                      </a:r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　静岡県焼津市柳新屋</a:t>
                      </a:r>
                      <a:r>
                        <a:rPr kumimoji="1" lang="en-US" altLang="ja-JP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436-1</a:t>
                      </a:r>
                    </a:p>
                    <a:p>
                      <a:r>
                        <a:rPr kumimoji="1" lang="en-US" altLang="ja-JP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TEL</a:t>
                      </a:r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：</a:t>
                      </a:r>
                      <a:r>
                        <a:rPr kumimoji="1" lang="en-US" altLang="ja-JP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054-626-8888</a:t>
                      </a:r>
                    </a:p>
                    <a:p>
                      <a:r>
                        <a:rPr kumimoji="1" lang="ja-JP" altLang="en-US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メール：</a:t>
                      </a:r>
                      <a:r>
                        <a:rPr kumimoji="1" lang="en-US" altLang="ja-JP" sz="1100" b="0" dirty="0">
                          <a:solidFill>
                            <a:srgbClr val="573D33"/>
                          </a:solidFill>
                          <a:latin typeface="ヒラギノ角ゴ Pro W3" panose="020B0300000000000000" pitchFamily="34" charset="-128"/>
                          <a:ea typeface="ヒラギノ角ゴ Pro W3" panose="020B0300000000000000" pitchFamily="34" charset="-128"/>
                        </a:rPr>
                        <a:t>info@passtell.jp</a:t>
                      </a:r>
                      <a:endParaRPr kumimoji="1" lang="ja-JP" altLang="en-US" sz="1100" b="0" dirty="0">
                        <a:solidFill>
                          <a:srgbClr val="573D33"/>
                        </a:solidFill>
                        <a:latin typeface="ヒラギノ角ゴ Pro W3" panose="020B0300000000000000" pitchFamily="34" charset="-128"/>
                        <a:ea typeface="ヒラギノ角ゴ Pro W3" panose="020B0300000000000000" pitchFamily="34" charset="-128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58337"/>
                  </a:ext>
                </a:extLst>
              </a:tr>
            </a:tbl>
          </a:graphicData>
        </a:graphic>
      </p:graphicFrame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C582572F-DFA8-4045-8410-CADC1C920632}"/>
              </a:ext>
            </a:extLst>
          </p:cNvPr>
          <p:cNvCxnSpPr>
            <a:cxnSpLocks/>
          </p:cNvCxnSpPr>
          <p:nvPr/>
        </p:nvCxnSpPr>
        <p:spPr>
          <a:xfrm>
            <a:off x="999245" y="7301450"/>
            <a:ext cx="5561814" cy="0"/>
          </a:xfrm>
          <a:prstGeom prst="line">
            <a:avLst/>
          </a:prstGeom>
          <a:ln w="25400">
            <a:solidFill>
              <a:srgbClr val="FF818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836EE14F-F26B-47B5-BECD-B409B2332C6D}"/>
              </a:ext>
            </a:extLst>
          </p:cNvPr>
          <p:cNvCxnSpPr>
            <a:cxnSpLocks/>
          </p:cNvCxnSpPr>
          <p:nvPr/>
        </p:nvCxnSpPr>
        <p:spPr>
          <a:xfrm>
            <a:off x="999245" y="7914459"/>
            <a:ext cx="5561814" cy="0"/>
          </a:xfrm>
          <a:prstGeom prst="line">
            <a:avLst/>
          </a:prstGeom>
          <a:ln w="25400">
            <a:solidFill>
              <a:srgbClr val="FF818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F5BDEDBC-3425-4ED8-B976-097BAB450367}"/>
              </a:ext>
            </a:extLst>
          </p:cNvPr>
          <p:cNvCxnSpPr>
            <a:cxnSpLocks/>
          </p:cNvCxnSpPr>
          <p:nvPr/>
        </p:nvCxnSpPr>
        <p:spPr>
          <a:xfrm>
            <a:off x="999245" y="8348092"/>
            <a:ext cx="5561814" cy="0"/>
          </a:xfrm>
          <a:prstGeom prst="line">
            <a:avLst/>
          </a:prstGeom>
          <a:ln w="25400">
            <a:solidFill>
              <a:srgbClr val="FF818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楕円 43">
            <a:extLst>
              <a:ext uri="{FF2B5EF4-FFF2-40B4-BE49-F238E27FC236}">
                <a16:creationId xmlns:a16="http://schemas.microsoft.com/office/drawing/2014/main" id="{947E434C-D28E-4DDC-AF1F-CF752D0ED38C}"/>
              </a:ext>
            </a:extLst>
          </p:cNvPr>
          <p:cNvSpPr/>
          <p:nvPr/>
        </p:nvSpPr>
        <p:spPr>
          <a:xfrm>
            <a:off x="5146296" y="8059973"/>
            <a:ext cx="2017337" cy="20173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799FF756-69BE-4B93-BD92-4D8EA8BA57EF}"/>
              </a:ext>
            </a:extLst>
          </p:cNvPr>
          <p:cNvSpPr/>
          <p:nvPr/>
        </p:nvSpPr>
        <p:spPr>
          <a:xfrm>
            <a:off x="5043340" y="8041327"/>
            <a:ext cx="2017337" cy="2017337"/>
          </a:xfrm>
          <a:prstGeom prst="ellipse">
            <a:avLst/>
          </a:prstGeom>
          <a:solidFill>
            <a:srgbClr val="FF81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CE54DC0-D33B-45CC-89BC-3FAB7D1FF884}"/>
              </a:ext>
            </a:extLst>
          </p:cNvPr>
          <p:cNvSpPr txBox="1"/>
          <p:nvPr/>
        </p:nvSpPr>
        <p:spPr>
          <a:xfrm rot="621136">
            <a:off x="5206712" y="8322779"/>
            <a:ext cx="1787669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園内見学</a:t>
            </a:r>
            <a:endParaRPr kumimoji="1" lang="en-US" altLang="ja-JP" sz="30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申込受付中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43A8DB3-87A9-4C2F-B96A-5D439331D0AB}"/>
              </a:ext>
            </a:extLst>
          </p:cNvPr>
          <p:cNvSpPr txBox="1"/>
          <p:nvPr/>
        </p:nvSpPr>
        <p:spPr>
          <a:xfrm rot="620881">
            <a:off x="5227835" y="9276948"/>
            <a:ext cx="15183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3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詳しくは</a:t>
            </a:r>
            <a:endParaRPr kumimoji="1" lang="en-US" altLang="ja-JP" sz="13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13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お問合せください</a:t>
            </a:r>
          </a:p>
        </p:txBody>
      </p: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BFEDEFE7-56D2-4489-821A-D3B453755716}"/>
              </a:ext>
            </a:extLst>
          </p:cNvPr>
          <p:cNvCxnSpPr>
            <a:cxnSpLocks/>
          </p:cNvCxnSpPr>
          <p:nvPr/>
        </p:nvCxnSpPr>
        <p:spPr>
          <a:xfrm>
            <a:off x="5215434" y="9106810"/>
            <a:ext cx="1602678" cy="29505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923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365</TotalTime>
  <Words>55</Words>
  <Application>Microsoft Office PowerPoint</Application>
  <PresentationFormat>ユーザー設定</PresentationFormat>
  <Paragraphs>22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ゴシック</vt:lpstr>
      <vt:lpstr>ヒラギノ角ゴ Pro W3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八木 侑子</dc:creator>
  <cp:lastModifiedBy>八木 侑子</cp:lastModifiedBy>
  <cp:revision>17</cp:revision>
  <dcterms:created xsi:type="dcterms:W3CDTF">2017-08-17T08:17:12Z</dcterms:created>
  <dcterms:modified xsi:type="dcterms:W3CDTF">2019-06-17T05:57:20Z</dcterms:modified>
</cp:coreProperties>
</file>